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70" r:id="rId9"/>
    <p:sldId id="271" r:id="rId10"/>
    <p:sldId id="272" r:id="rId11"/>
    <p:sldId id="269" r:id="rId12"/>
    <p:sldId id="263" r:id="rId13"/>
    <p:sldId id="264" r:id="rId14"/>
    <p:sldId id="268" r:id="rId15"/>
    <p:sldId id="265"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B4EEBEE-93F7-4766-BB33-B6655FB4F68F}" type="datetimeFigureOut">
              <a:rPr lang="en-IN" smtClean="0"/>
              <a:t>12-06-2018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1624143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B4EEBEE-93F7-4766-BB33-B6655FB4F68F}" type="datetimeFigureOut">
              <a:rPr lang="en-IN" smtClean="0"/>
              <a:t>12-06-2018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2626795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B4EEBEE-93F7-4766-BB33-B6655FB4F68F}" type="datetimeFigureOut">
              <a:rPr lang="en-IN" smtClean="0"/>
              <a:t>12-06-2018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392428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B4EEBEE-93F7-4766-BB33-B6655FB4F68F}" type="datetimeFigureOut">
              <a:rPr lang="en-IN" smtClean="0"/>
              <a:t>12-06-2018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135577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4EEBEE-93F7-4766-BB33-B6655FB4F68F}" type="datetimeFigureOut">
              <a:rPr lang="en-IN" smtClean="0"/>
              <a:t>12-06-2018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174469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B4EEBEE-93F7-4766-BB33-B6655FB4F68F}" type="datetimeFigureOut">
              <a:rPr lang="en-IN" smtClean="0"/>
              <a:t>12-06-2018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3779754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B4EEBEE-93F7-4766-BB33-B6655FB4F68F}" type="datetimeFigureOut">
              <a:rPr lang="en-IN" smtClean="0"/>
              <a:t>12-06-2018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359356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B4EEBEE-93F7-4766-BB33-B6655FB4F68F}" type="datetimeFigureOut">
              <a:rPr lang="en-IN" smtClean="0"/>
              <a:t>12-06-2018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77183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4EEBEE-93F7-4766-BB33-B6655FB4F68F}" type="datetimeFigureOut">
              <a:rPr lang="en-IN" smtClean="0"/>
              <a:t>12-06-2018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2768208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4EEBEE-93F7-4766-BB33-B6655FB4F68F}" type="datetimeFigureOut">
              <a:rPr lang="en-IN" smtClean="0"/>
              <a:t>12-06-2018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302380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4EEBEE-93F7-4766-BB33-B6655FB4F68F}" type="datetimeFigureOut">
              <a:rPr lang="en-IN" smtClean="0"/>
              <a:t>12-06-2018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C2C86-7D04-43AA-9D93-EBE57E82956E}" type="slidenum">
              <a:rPr lang="en-IN" smtClean="0"/>
              <a:t>‹#›</a:t>
            </a:fld>
            <a:endParaRPr lang="en-IN"/>
          </a:p>
        </p:txBody>
      </p:sp>
    </p:spTree>
    <p:extLst>
      <p:ext uri="{BB962C8B-B14F-4D97-AF65-F5344CB8AC3E}">
        <p14:creationId xmlns:p14="http://schemas.microsoft.com/office/powerpoint/2010/main" val="58675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EEBEE-93F7-4766-BB33-B6655FB4F68F}" type="datetimeFigureOut">
              <a:rPr lang="en-IN" smtClean="0"/>
              <a:t>12-06-2018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C2C86-7D04-43AA-9D93-EBE57E82956E}" type="slidenum">
              <a:rPr lang="en-IN" smtClean="0"/>
              <a:t>‹#›</a:t>
            </a:fld>
            <a:endParaRPr lang="en-IN"/>
          </a:p>
        </p:txBody>
      </p:sp>
    </p:spTree>
    <p:extLst>
      <p:ext uri="{BB962C8B-B14F-4D97-AF65-F5344CB8AC3E}">
        <p14:creationId xmlns:p14="http://schemas.microsoft.com/office/powerpoint/2010/main" val="177329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blog.paperspace.com/how-to-implement-a-yolo-v3-object-detector-from-scratch-in-pytorch-part-3/" TargetMode="External"/><Relationship Id="rId7" Type="http://schemas.openxmlformats.org/officeDocument/2006/relationships/image" Target="../media/image10.png"/><Relationship Id="rId2" Type="http://schemas.openxmlformats.org/officeDocument/2006/relationships/hyperlink" Target="https://blog.paperspace.com/how-to-implement-a-yolo-v3-object-detector-from-scratch-in-pytorch-part-2/"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blog.paperspace.com/how-to-implement-a-yolo-v3-object-detector-from-scratch-in-pytorch-part-5/" TargetMode="External"/><Relationship Id="rId4" Type="http://schemas.openxmlformats.org/officeDocument/2006/relationships/hyperlink" Target="https://blog.paperspace.com/how-to-implement-a-yolo-v3-object-detector-from-scratch-in-pytorch-part-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568" y="1017986"/>
            <a:ext cx="8580864" cy="4839119"/>
          </a:xfrm>
          <a:prstGeom prst="rect">
            <a:avLst/>
          </a:prstGeom>
        </p:spPr>
      </p:pic>
      <p:sp>
        <p:nvSpPr>
          <p:cNvPr id="5" name="TextBox 4"/>
          <p:cNvSpPr txBox="1"/>
          <p:nvPr/>
        </p:nvSpPr>
        <p:spPr>
          <a:xfrm>
            <a:off x="1187866" y="333287"/>
            <a:ext cx="9417466" cy="523220"/>
          </a:xfrm>
          <a:prstGeom prst="rect">
            <a:avLst/>
          </a:prstGeom>
          <a:noFill/>
        </p:spPr>
        <p:txBody>
          <a:bodyPr wrap="square" rtlCol="0">
            <a:spAutoFit/>
          </a:bodyPr>
          <a:lstStyle/>
          <a:p>
            <a:r>
              <a:rPr lang="en-IN" sz="2800" dirty="0" smtClean="0">
                <a:solidFill>
                  <a:srgbClr val="7030A0"/>
                </a:solidFill>
              </a:rPr>
              <a:t>YOLOv3: An Incremental Improvement</a:t>
            </a:r>
            <a:endParaRPr lang="en-IN" sz="2800" dirty="0">
              <a:solidFill>
                <a:srgbClr val="7030A0"/>
              </a:solidFill>
            </a:endParaRPr>
          </a:p>
        </p:txBody>
      </p:sp>
    </p:spTree>
    <p:extLst>
      <p:ext uri="{BB962C8B-B14F-4D97-AF65-F5344CB8AC3E}">
        <p14:creationId xmlns:p14="http://schemas.microsoft.com/office/powerpoint/2010/main" val="286058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4079" y="1025496"/>
            <a:ext cx="7554482" cy="5067654"/>
          </a:xfrm>
          <a:prstGeom prst="rect">
            <a:avLst/>
          </a:prstGeom>
        </p:spPr>
      </p:pic>
      <p:sp>
        <p:nvSpPr>
          <p:cNvPr id="5" name="TextBox 4"/>
          <p:cNvSpPr txBox="1"/>
          <p:nvPr/>
        </p:nvSpPr>
        <p:spPr>
          <a:xfrm>
            <a:off x="1469877" y="452927"/>
            <a:ext cx="4452359" cy="369332"/>
          </a:xfrm>
          <a:prstGeom prst="rect">
            <a:avLst/>
          </a:prstGeom>
          <a:noFill/>
        </p:spPr>
        <p:txBody>
          <a:bodyPr wrap="square" rtlCol="0">
            <a:spAutoFit/>
          </a:bodyPr>
          <a:lstStyle/>
          <a:p>
            <a:r>
              <a:rPr lang="en-IN" dirty="0" smtClean="0"/>
              <a:t>Pascal VOC-2012-    Frame Per Second</a:t>
            </a:r>
            <a:endParaRPr lang="en-IN" dirty="0"/>
          </a:p>
        </p:txBody>
      </p:sp>
    </p:spTree>
    <p:extLst>
      <p:ext uri="{BB962C8B-B14F-4D97-AF65-F5344CB8AC3E}">
        <p14:creationId xmlns:p14="http://schemas.microsoft.com/office/powerpoint/2010/main" val="315013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790575" y="-14288"/>
            <a:ext cx="10610850" cy="6886575"/>
          </a:xfrm>
          <a:prstGeom prst="rect">
            <a:avLst/>
          </a:prstGeom>
        </p:spPr>
      </p:pic>
    </p:spTree>
    <p:extLst>
      <p:ext uri="{BB962C8B-B14F-4D97-AF65-F5344CB8AC3E}">
        <p14:creationId xmlns:p14="http://schemas.microsoft.com/office/powerpoint/2010/main" val="4069415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 name="Content Placeholder 7"/>
          <p:cNvPicPr>
            <a:picLocks noChangeAspect="1"/>
          </p:cNvPicPr>
          <p:nvPr/>
        </p:nvPicPr>
        <p:blipFill>
          <a:blip r:embed="rId2"/>
          <a:stretch>
            <a:fillRect/>
          </a:stretch>
        </p:blipFill>
        <p:spPr>
          <a:xfrm>
            <a:off x="606752" y="0"/>
            <a:ext cx="5469308" cy="61769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645921" cy="6178550"/>
          </a:xfrm>
          <a:prstGeom prst="rect">
            <a:avLst/>
          </a:prstGeom>
        </p:spPr>
      </p:pic>
    </p:spTree>
    <p:extLst>
      <p:ext uri="{BB962C8B-B14F-4D97-AF65-F5344CB8AC3E}">
        <p14:creationId xmlns:p14="http://schemas.microsoft.com/office/powerpoint/2010/main" val="1722084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335" y="365124"/>
            <a:ext cx="4936447" cy="58818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5"/>
            <a:ext cx="5289135" cy="5811838"/>
          </a:xfrm>
          <a:prstGeom prst="rect">
            <a:avLst/>
          </a:prstGeom>
        </p:spPr>
      </p:pic>
    </p:spTree>
    <p:extLst>
      <p:ext uri="{BB962C8B-B14F-4D97-AF65-F5344CB8AC3E}">
        <p14:creationId xmlns:p14="http://schemas.microsoft.com/office/powerpoint/2010/main" val="2115044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8325" y="1059679"/>
            <a:ext cx="8515350" cy="5464946"/>
          </a:xfrm>
          <a:prstGeom prst="rect">
            <a:avLst/>
          </a:prstGeom>
        </p:spPr>
      </p:pic>
      <p:sp>
        <p:nvSpPr>
          <p:cNvPr id="5" name="TextBox 4"/>
          <p:cNvSpPr txBox="1"/>
          <p:nvPr/>
        </p:nvSpPr>
        <p:spPr>
          <a:xfrm>
            <a:off x="1632247" y="256374"/>
            <a:ext cx="7956134" cy="369332"/>
          </a:xfrm>
          <a:prstGeom prst="rect">
            <a:avLst/>
          </a:prstGeom>
          <a:noFill/>
        </p:spPr>
        <p:txBody>
          <a:bodyPr wrap="square" rtlCol="0">
            <a:spAutoFit/>
          </a:bodyPr>
          <a:lstStyle/>
          <a:p>
            <a:r>
              <a:rPr lang="en-IN" dirty="0" smtClean="0"/>
              <a:t>SSD and DSSD Architecture---</a:t>
            </a:r>
            <a:endParaRPr lang="en-IN" dirty="0"/>
          </a:p>
        </p:txBody>
      </p:sp>
    </p:spTree>
    <p:extLst>
      <p:ext uri="{BB962C8B-B14F-4D97-AF65-F5344CB8AC3E}">
        <p14:creationId xmlns:p14="http://schemas.microsoft.com/office/powerpoint/2010/main" val="20444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1465"/>
          </a:xfrm>
        </p:spPr>
        <p:txBody>
          <a:bodyPr>
            <a:normAutofit fontScale="90000"/>
          </a:bodyPr>
          <a:lstStyle/>
          <a:p>
            <a:r>
              <a:rPr lang="en-IN" dirty="0"/>
              <a:t>ESSD </a:t>
            </a:r>
            <a:r>
              <a:rPr lang="en-IN" dirty="0" smtClean="0"/>
              <a:t>–</a:t>
            </a:r>
            <a:br>
              <a:rPr lang="en-IN" dirty="0" smtClean="0"/>
            </a:br>
            <a:r>
              <a:rPr lang="en-IN" sz="2000" dirty="0" smtClean="0"/>
              <a:t>Extend </a:t>
            </a:r>
            <a:r>
              <a:rPr lang="en-IN" sz="2000" dirty="0"/>
              <a:t>the shallow part of Single Shot </a:t>
            </a:r>
            <a:r>
              <a:rPr lang="en-IN" sz="2000" dirty="0" err="1"/>
              <a:t>MultiBox</a:t>
            </a:r>
            <a:r>
              <a:rPr lang="en-IN" sz="2000" dirty="0"/>
              <a:t> Detector via Convolutional Neural Network </a:t>
            </a:r>
          </a:p>
        </p:txBody>
      </p:sp>
      <p:pic>
        <p:nvPicPr>
          <p:cNvPr id="4" name="Picture 3"/>
          <p:cNvPicPr>
            <a:picLocks noChangeAspect="1"/>
          </p:cNvPicPr>
          <p:nvPr/>
        </p:nvPicPr>
        <p:blipFill>
          <a:blip r:embed="rId2"/>
          <a:stretch>
            <a:fillRect/>
          </a:stretch>
        </p:blipFill>
        <p:spPr>
          <a:xfrm>
            <a:off x="1392964" y="1324598"/>
            <a:ext cx="9058543" cy="5076202"/>
          </a:xfrm>
          <a:prstGeom prst="rect">
            <a:avLst/>
          </a:prstGeom>
        </p:spPr>
      </p:pic>
    </p:spTree>
    <p:extLst>
      <p:ext uri="{BB962C8B-B14F-4D97-AF65-F5344CB8AC3E}">
        <p14:creationId xmlns:p14="http://schemas.microsoft.com/office/powerpoint/2010/main" val="332724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76400" y="781050"/>
            <a:ext cx="8839200" cy="5295900"/>
          </a:xfrm>
          <a:prstGeom prst="rect">
            <a:avLst/>
          </a:prstGeom>
        </p:spPr>
      </p:pic>
    </p:spTree>
    <p:extLst>
      <p:ext uri="{BB962C8B-B14F-4D97-AF65-F5344CB8AC3E}">
        <p14:creationId xmlns:p14="http://schemas.microsoft.com/office/powerpoint/2010/main" val="1037669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24777" y="3319463"/>
            <a:ext cx="7200900" cy="2857500"/>
          </a:xfrm>
          <a:prstGeom prst="rect">
            <a:avLst/>
          </a:prstGeom>
        </p:spPr>
      </p:pic>
      <p:pic>
        <p:nvPicPr>
          <p:cNvPr id="5" name="Content Placeholder 4"/>
          <p:cNvPicPr>
            <a:picLocks noChangeAspect="1"/>
          </p:cNvPicPr>
          <p:nvPr/>
        </p:nvPicPr>
        <p:blipFill>
          <a:blip r:embed="rId3"/>
          <a:stretch>
            <a:fillRect/>
          </a:stretch>
        </p:blipFill>
        <p:spPr>
          <a:xfrm>
            <a:off x="838200" y="365125"/>
            <a:ext cx="8939835" cy="2534042"/>
          </a:xfrm>
          <a:prstGeom prst="rect">
            <a:avLst/>
          </a:prstGeom>
        </p:spPr>
      </p:pic>
    </p:spTree>
    <p:extLst>
      <p:ext uri="{BB962C8B-B14F-4D97-AF65-F5344CB8AC3E}">
        <p14:creationId xmlns:p14="http://schemas.microsoft.com/office/powerpoint/2010/main" val="1920169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667" y="153825"/>
            <a:ext cx="10576133" cy="1536864"/>
          </a:xfrm>
        </p:spPr>
        <p:txBody>
          <a:bodyPr>
            <a:normAutofit fontScale="90000"/>
          </a:bodyPr>
          <a:lstStyle/>
          <a:p>
            <a:r>
              <a:rPr lang="en-IN" sz="2700" b="1" dirty="0" smtClean="0"/>
              <a:t/>
            </a:r>
            <a:br>
              <a:rPr lang="en-IN" sz="2700" b="1" dirty="0" smtClean="0"/>
            </a:br>
            <a:r>
              <a:rPr lang="en-IN" sz="2700" b="1" dirty="0" smtClean="0">
                <a:solidFill>
                  <a:schemeClr val="accent2">
                    <a:lumMod val="50000"/>
                  </a:schemeClr>
                </a:solidFill>
              </a:rPr>
              <a:t>What </a:t>
            </a:r>
            <a:r>
              <a:rPr lang="en-IN" sz="2700" b="1" dirty="0">
                <a:solidFill>
                  <a:schemeClr val="accent2">
                    <a:lumMod val="50000"/>
                  </a:schemeClr>
                </a:solidFill>
              </a:rPr>
              <a:t>is YOLO?</a:t>
            </a:r>
            <a:r>
              <a:rPr lang="en-IN" sz="2700" b="1" dirty="0"/>
              <a:t/>
            </a:r>
            <a:br>
              <a:rPr lang="en-IN" sz="2700" b="1" dirty="0"/>
            </a:br>
            <a:r>
              <a:rPr lang="en-IN" sz="2700" b="1" dirty="0" smtClean="0"/>
              <a:t/>
            </a:r>
            <a:br>
              <a:rPr lang="en-IN" sz="2700" b="1" dirty="0" smtClean="0"/>
            </a:br>
            <a:r>
              <a:rPr lang="en-IN" sz="2000" dirty="0" smtClean="0"/>
              <a:t>YOLO </a:t>
            </a:r>
            <a:r>
              <a:rPr lang="en-IN" sz="2000" dirty="0"/>
              <a:t>stands for You Only Look Once. It’s an object detector that uses features learned by a deep convolutional neural network to detect an object.</a:t>
            </a:r>
            <a:r>
              <a:rPr lang="en-IN" sz="3600" dirty="0"/>
              <a:t> </a:t>
            </a:r>
            <a:br>
              <a:rPr lang="en-IN" sz="3600" dirty="0"/>
            </a:br>
            <a:endParaRPr lang="en-IN" dirty="0"/>
          </a:p>
        </p:txBody>
      </p:sp>
      <p:sp>
        <p:nvSpPr>
          <p:cNvPr id="3" name="Content Placeholder 2"/>
          <p:cNvSpPr>
            <a:spLocks noGrp="1"/>
          </p:cNvSpPr>
          <p:nvPr>
            <p:ph idx="1"/>
          </p:nvPr>
        </p:nvSpPr>
        <p:spPr/>
        <p:txBody>
          <a:bodyPr>
            <a:normAutofit/>
          </a:bodyPr>
          <a:lstStyle/>
          <a:p>
            <a:r>
              <a:rPr lang="en-IN" sz="1800" b="1" dirty="0"/>
              <a:t>A Fully Convolutional Neural Network</a:t>
            </a:r>
          </a:p>
          <a:p>
            <a:r>
              <a:rPr lang="en-IN" sz="1800" dirty="0"/>
              <a:t>YOLO makes use of only convolutional layers, making it a fully convolutional network (FCN). It has 75 convolutional layers, with skip connections and </a:t>
            </a:r>
            <a:r>
              <a:rPr lang="en-IN" sz="1800" dirty="0" err="1"/>
              <a:t>upsampling</a:t>
            </a:r>
            <a:r>
              <a:rPr lang="en-IN" sz="1800" dirty="0"/>
              <a:t> layers. No form of pooling is used, and a convolutional layer with stride 2 is used to </a:t>
            </a:r>
            <a:r>
              <a:rPr lang="en-IN" sz="1800" dirty="0" err="1"/>
              <a:t>downsample</a:t>
            </a:r>
            <a:r>
              <a:rPr lang="en-IN" sz="1800" dirty="0"/>
              <a:t> the feature maps. This helps in preventing loss of low-level features often attributed to pooling.</a:t>
            </a:r>
          </a:p>
          <a:p>
            <a:r>
              <a:rPr lang="en-IN" sz="2000" b="1" dirty="0"/>
              <a:t>Interpreting the output</a:t>
            </a:r>
          </a:p>
          <a:p>
            <a:pPr marL="0" indent="0">
              <a:buNone/>
            </a:pPr>
            <a:r>
              <a:rPr lang="en-IN" sz="1700" dirty="0"/>
              <a:t>In YOLO, the prediction is done by using a convolutional layer (Duh…it’s a fully convolutional network, remember?) with a kernel size of</a:t>
            </a:r>
          </a:p>
          <a:p>
            <a:pPr marL="0" indent="0">
              <a:buNone/>
            </a:pPr>
            <a:r>
              <a:rPr lang="en-IN" sz="1700" b="1" dirty="0"/>
              <a:t>1 x 1 x (B x (5 + C))</a:t>
            </a:r>
            <a:endParaRPr lang="en-IN" sz="1700" dirty="0"/>
          </a:p>
          <a:p>
            <a:pPr marL="0" indent="0">
              <a:buNone/>
            </a:pPr>
            <a:r>
              <a:rPr lang="en-IN" sz="1700" dirty="0"/>
              <a:t>Now, the first thing to notice is our </a:t>
            </a:r>
            <a:r>
              <a:rPr lang="en-IN" sz="1700" b="1" dirty="0"/>
              <a:t>output is a feature map</a:t>
            </a:r>
            <a:r>
              <a:rPr lang="en-IN" sz="1700" dirty="0"/>
              <a:t>. Since we have used 1 x 1 convolutions, the size of the prediction map is exactly the size of the feature map before it. In YOLO v3 (and it’s descendants), the way you interpret this prediction map is that each cell can predict a fixed number of bounding boxes</a:t>
            </a:r>
            <a:r>
              <a:rPr lang="en-IN" sz="1700" dirty="0" smtClean="0"/>
              <a:t>.</a:t>
            </a:r>
            <a:endParaRPr lang="en-IN" sz="1700" dirty="0"/>
          </a:p>
        </p:txBody>
      </p:sp>
    </p:spTree>
    <p:extLst>
      <p:ext uri="{BB962C8B-B14F-4D97-AF65-F5344CB8AC3E}">
        <p14:creationId xmlns:p14="http://schemas.microsoft.com/office/powerpoint/2010/main" val="2178951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830" y="194713"/>
            <a:ext cx="10515600" cy="4351338"/>
          </a:xfrm>
        </p:spPr>
        <p:txBody>
          <a:bodyPr>
            <a:normAutofit/>
          </a:bodyPr>
          <a:lstStyle/>
          <a:p>
            <a:r>
              <a:rPr lang="en-IN" sz="1600" dirty="0"/>
              <a:t>Let us consider an example below, where the input image is 416 x 416, and stride of the network is 32. As pointed earlier, the dimensions of the feature map will be 13 x 13. We then divide the input image into 13 x 13 cells.</a:t>
            </a:r>
          </a:p>
        </p:txBody>
      </p:sp>
      <p:pic>
        <p:nvPicPr>
          <p:cNvPr id="4" name="Picture 3"/>
          <p:cNvPicPr>
            <a:picLocks noChangeAspect="1"/>
          </p:cNvPicPr>
          <p:nvPr/>
        </p:nvPicPr>
        <p:blipFill>
          <a:blip r:embed="rId2"/>
          <a:stretch>
            <a:fillRect/>
          </a:stretch>
        </p:blipFill>
        <p:spPr>
          <a:xfrm>
            <a:off x="487824" y="815695"/>
            <a:ext cx="6465964" cy="5892754"/>
          </a:xfrm>
          <a:prstGeom prst="rect">
            <a:avLst/>
          </a:prstGeom>
        </p:spPr>
      </p:pic>
      <p:sp>
        <p:nvSpPr>
          <p:cNvPr id="5" name="TextBox 4"/>
          <p:cNvSpPr txBox="1"/>
          <p:nvPr/>
        </p:nvSpPr>
        <p:spPr>
          <a:xfrm>
            <a:off x="6188404" y="1196206"/>
            <a:ext cx="5768410" cy="1538883"/>
          </a:xfrm>
          <a:prstGeom prst="rect">
            <a:avLst/>
          </a:prstGeom>
          <a:noFill/>
        </p:spPr>
        <p:txBody>
          <a:bodyPr wrap="square" rtlCol="0">
            <a:spAutoFit/>
          </a:bodyPr>
          <a:lstStyle/>
          <a:p>
            <a:r>
              <a:rPr lang="en-IN" sz="1600" b="1" dirty="0" smtClean="0"/>
              <a:t>Depth-wise, we have (B x (5 + C)) entries in the feature map.</a:t>
            </a:r>
            <a:r>
              <a:rPr lang="en-IN" sz="2400" b="1" dirty="0" smtClean="0"/>
              <a:t/>
            </a:r>
            <a:br>
              <a:rPr lang="en-IN" sz="2400" b="1" dirty="0" smtClean="0"/>
            </a:br>
            <a:r>
              <a:rPr lang="en-IN" sz="1200" b="1" dirty="0" smtClean="0"/>
              <a:t>B = Bounding Boxes  and Each BB predicts - (5+C) attributes</a:t>
            </a:r>
            <a:endParaRPr lang="en-IN" b="1" dirty="0" smtClean="0"/>
          </a:p>
          <a:p>
            <a:r>
              <a:rPr lang="en-IN" b="1" dirty="0" smtClean="0"/>
              <a:t> </a:t>
            </a:r>
          </a:p>
          <a:p>
            <a:pPr marL="285750" indent="-285750">
              <a:buFontTx/>
              <a:buChar char="-"/>
            </a:pPr>
            <a:r>
              <a:rPr lang="en-IN" sz="1400" b="1" dirty="0" smtClean="0"/>
              <a:t>-  C = No. of classes  in the dataset(</a:t>
            </a:r>
            <a:r>
              <a:rPr lang="en-IN" sz="1400" b="1" dirty="0" err="1" smtClean="0"/>
              <a:t>eg</a:t>
            </a:r>
            <a:r>
              <a:rPr lang="en-IN" sz="1400" b="1" dirty="0" smtClean="0"/>
              <a:t> =80 in COCO- p1, p2,p3…..p80)</a:t>
            </a:r>
            <a:r>
              <a:rPr lang="en-IN" sz="1600" b="1" dirty="0" smtClean="0"/>
              <a:t/>
            </a:r>
            <a:br>
              <a:rPr lang="en-IN" sz="1600" b="1" dirty="0" smtClean="0"/>
            </a:br>
            <a:r>
              <a:rPr lang="en-IN" sz="1600" b="1" dirty="0" smtClean="0"/>
              <a:t>    5 = </a:t>
            </a:r>
            <a:r>
              <a:rPr lang="en-IN" sz="1400" b="1" dirty="0" err="1" smtClean="0"/>
              <a:t>center</a:t>
            </a:r>
            <a:r>
              <a:rPr lang="en-IN" sz="1400" b="1" dirty="0" smtClean="0"/>
              <a:t> coordinates, the dimensions, the </a:t>
            </a:r>
            <a:r>
              <a:rPr lang="en-IN" sz="1400" b="1" dirty="0" err="1" smtClean="0"/>
              <a:t>objectness</a:t>
            </a:r>
            <a:r>
              <a:rPr lang="en-IN" sz="1400" b="1" dirty="0" smtClean="0"/>
              <a:t> score</a:t>
            </a:r>
            <a:r>
              <a:rPr lang="en-IN" dirty="0" smtClean="0"/>
              <a:t/>
            </a:r>
            <a:br>
              <a:rPr lang="en-IN" dirty="0" smtClean="0"/>
            </a:br>
            <a:endParaRPr lang="en-IN" dirty="0"/>
          </a:p>
        </p:txBody>
      </p:sp>
      <p:sp>
        <p:nvSpPr>
          <p:cNvPr id="6" name="TextBox 5"/>
          <p:cNvSpPr txBox="1"/>
          <p:nvPr/>
        </p:nvSpPr>
        <p:spPr>
          <a:xfrm>
            <a:off x="5491383" y="3031458"/>
            <a:ext cx="5811141" cy="738664"/>
          </a:xfrm>
          <a:prstGeom prst="rect">
            <a:avLst/>
          </a:prstGeom>
          <a:noFill/>
        </p:spPr>
        <p:txBody>
          <a:bodyPr wrap="square" rtlCol="0">
            <a:spAutoFit/>
          </a:bodyPr>
          <a:lstStyle/>
          <a:p>
            <a:r>
              <a:rPr lang="en-IN" sz="1400" b="1" dirty="0" smtClean="0"/>
              <a:t>Middle one</a:t>
            </a:r>
          </a:p>
          <a:p>
            <a:pPr marL="285750" indent="-285750">
              <a:buFont typeface="Arial" panose="020B0604020202020204" pitchFamily="34" charset="0"/>
              <a:buChar char="•"/>
            </a:pPr>
            <a:r>
              <a:rPr lang="en-IN" sz="1400" dirty="0" smtClean="0"/>
              <a:t>7th </a:t>
            </a:r>
            <a:r>
              <a:rPr lang="en-IN" sz="1400" dirty="0"/>
              <a:t>cell in the 7th row </a:t>
            </a:r>
            <a:r>
              <a:rPr lang="en-IN" sz="1400" b="1" dirty="0"/>
              <a:t>on the </a:t>
            </a:r>
            <a:r>
              <a:rPr lang="en-IN" sz="1400" b="1" dirty="0" smtClean="0"/>
              <a:t>feature map</a:t>
            </a:r>
            <a:r>
              <a:rPr lang="en-IN" sz="1400" dirty="0"/>
              <a:t> </a:t>
            </a:r>
            <a:r>
              <a:rPr lang="en-IN" sz="1400" dirty="0" smtClean="0"/>
              <a:t> (</a:t>
            </a:r>
            <a:r>
              <a:rPr lang="en-IN" sz="1400" dirty="0"/>
              <a:t>corresponding cell on the feature map) as the one responsible for detecting the dog.</a:t>
            </a:r>
          </a:p>
        </p:txBody>
      </p:sp>
      <p:sp>
        <p:nvSpPr>
          <p:cNvPr id="7" name="TextBox 6"/>
          <p:cNvSpPr txBox="1"/>
          <p:nvPr/>
        </p:nvSpPr>
        <p:spPr>
          <a:xfrm>
            <a:off x="6605903" y="3736582"/>
            <a:ext cx="4933412" cy="1077218"/>
          </a:xfrm>
          <a:prstGeom prst="rect">
            <a:avLst/>
          </a:prstGeom>
          <a:noFill/>
        </p:spPr>
        <p:txBody>
          <a:bodyPr wrap="square" rtlCol="0">
            <a:spAutoFit/>
          </a:bodyPr>
          <a:lstStyle/>
          <a:p>
            <a:r>
              <a:rPr lang="en-IN" sz="1600" b="1" dirty="0" smtClean="0"/>
              <a:t>Anchor Boxes</a:t>
            </a:r>
          </a:p>
          <a:p>
            <a:r>
              <a:rPr lang="en-IN" sz="1600" dirty="0" smtClean="0"/>
              <a:t>Instead</a:t>
            </a:r>
            <a:r>
              <a:rPr lang="en-IN" sz="1600" dirty="0"/>
              <a:t>, most of the modern object detectors predict log-space transforms, or simply offsets to pre-defined default bounding boxes called </a:t>
            </a:r>
            <a:r>
              <a:rPr lang="en-IN" sz="1600" b="1" dirty="0"/>
              <a:t>anchors</a:t>
            </a:r>
            <a:r>
              <a:rPr lang="en-IN" sz="1600" dirty="0"/>
              <a:t>.</a:t>
            </a:r>
          </a:p>
        </p:txBody>
      </p:sp>
      <p:sp>
        <p:nvSpPr>
          <p:cNvPr id="8" name="TextBox 7"/>
          <p:cNvSpPr txBox="1"/>
          <p:nvPr/>
        </p:nvSpPr>
        <p:spPr>
          <a:xfrm>
            <a:off x="7521547" y="5214269"/>
            <a:ext cx="4435267" cy="830997"/>
          </a:xfrm>
          <a:prstGeom prst="rect">
            <a:avLst/>
          </a:prstGeom>
          <a:noFill/>
        </p:spPr>
        <p:txBody>
          <a:bodyPr wrap="square" rtlCol="0">
            <a:spAutoFit/>
          </a:bodyPr>
          <a:lstStyle/>
          <a:p>
            <a:r>
              <a:rPr lang="en-IN" sz="1600" dirty="0" smtClean="0"/>
              <a:t>The </a:t>
            </a:r>
            <a:r>
              <a:rPr lang="en-IN" sz="1600" dirty="0"/>
              <a:t>bounding box responsible for detecting the dog will be the one whose anchor has the highest </a:t>
            </a:r>
            <a:r>
              <a:rPr lang="en-IN" sz="1600" dirty="0" err="1"/>
              <a:t>IoU</a:t>
            </a:r>
            <a:r>
              <a:rPr lang="en-IN" sz="1600" dirty="0"/>
              <a:t> with the ground truth box.</a:t>
            </a:r>
          </a:p>
        </p:txBody>
      </p:sp>
      <p:sp>
        <p:nvSpPr>
          <p:cNvPr id="9" name="Right Arrow 8"/>
          <p:cNvSpPr/>
          <p:nvPr/>
        </p:nvSpPr>
        <p:spPr>
          <a:xfrm>
            <a:off x="6699903" y="5383850"/>
            <a:ext cx="863125" cy="431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5-Point Star 9"/>
          <p:cNvSpPr/>
          <p:nvPr/>
        </p:nvSpPr>
        <p:spPr>
          <a:xfrm>
            <a:off x="6188404" y="3854153"/>
            <a:ext cx="238033" cy="21233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52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5477" y="700756"/>
            <a:ext cx="2679762" cy="2050991"/>
          </a:xfrm>
          <a:prstGeom prst="rect">
            <a:avLst/>
          </a:prstGeom>
        </p:spPr>
      </p:pic>
      <p:sp>
        <p:nvSpPr>
          <p:cNvPr id="2" name="Title 1"/>
          <p:cNvSpPr>
            <a:spLocks noGrp="1"/>
          </p:cNvSpPr>
          <p:nvPr>
            <p:ph type="title"/>
          </p:nvPr>
        </p:nvSpPr>
        <p:spPr>
          <a:xfrm>
            <a:off x="138457" y="3704884"/>
            <a:ext cx="4587367" cy="867116"/>
          </a:xfrm>
        </p:spPr>
        <p:txBody>
          <a:bodyPr>
            <a:normAutofit fontScale="90000"/>
          </a:bodyPr>
          <a:lstStyle/>
          <a:p>
            <a:r>
              <a:rPr lang="en-IN" sz="1800" b="1" dirty="0" smtClean="0">
                <a:solidFill>
                  <a:srgbClr val="FF0000"/>
                </a:solidFill>
              </a:rPr>
              <a:t>1.)     </a:t>
            </a:r>
            <a:r>
              <a:rPr lang="en-IN" sz="2000" b="1" dirty="0" err="1" smtClean="0">
                <a:solidFill>
                  <a:srgbClr val="FF0000"/>
                </a:solidFill>
              </a:rPr>
              <a:t>Center</a:t>
            </a:r>
            <a:r>
              <a:rPr lang="en-IN" sz="2000" b="1" dirty="0" smtClean="0">
                <a:solidFill>
                  <a:srgbClr val="FF0000"/>
                </a:solidFill>
              </a:rPr>
              <a:t> Coordinates – </a:t>
            </a:r>
            <a:r>
              <a:rPr lang="en-IN" sz="2000" b="1" dirty="0" err="1" smtClean="0">
                <a:solidFill>
                  <a:srgbClr val="FF0000"/>
                </a:solidFill>
              </a:rPr>
              <a:t>tx</a:t>
            </a:r>
            <a:r>
              <a:rPr lang="en-IN" sz="2000" b="1" dirty="0" smtClean="0">
                <a:solidFill>
                  <a:srgbClr val="FF0000"/>
                </a:solidFill>
              </a:rPr>
              <a:t>  , </a:t>
            </a:r>
            <a:r>
              <a:rPr lang="en-IN" sz="2000" b="1" dirty="0" err="1" smtClean="0">
                <a:solidFill>
                  <a:srgbClr val="FF0000"/>
                </a:solidFill>
              </a:rPr>
              <a:t>ty</a:t>
            </a:r>
            <a:r>
              <a:rPr lang="en-IN" sz="2000" b="1" dirty="0" smtClean="0">
                <a:solidFill>
                  <a:srgbClr val="FF0000"/>
                </a:solidFill>
              </a:rPr>
              <a:t> to </a:t>
            </a:r>
            <a:r>
              <a:rPr lang="en-IN" sz="2000" b="1" dirty="0" err="1" smtClean="0">
                <a:solidFill>
                  <a:srgbClr val="FF0000"/>
                </a:solidFill>
              </a:rPr>
              <a:t>bx</a:t>
            </a:r>
            <a:r>
              <a:rPr lang="en-IN" sz="2000" b="1" dirty="0" smtClean="0">
                <a:solidFill>
                  <a:srgbClr val="FF0000"/>
                </a:solidFill>
              </a:rPr>
              <a:t> ,by</a:t>
            </a:r>
            <a:r>
              <a:rPr lang="en-IN" sz="2000" b="1" dirty="0"/>
              <a:t/>
            </a:r>
            <a:br>
              <a:rPr lang="en-IN" sz="2000" b="1" dirty="0"/>
            </a:br>
            <a:r>
              <a:rPr lang="en-IN" sz="1800" b="1" dirty="0" smtClean="0"/>
              <a:t/>
            </a:r>
            <a:br>
              <a:rPr lang="en-IN" sz="1800" b="1" dirty="0" smtClean="0"/>
            </a:br>
            <a:r>
              <a:rPr lang="en-IN" sz="1800" b="1" dirty="0" smtClean="0"/>
              <a:t>Notice </a:t>
            </a:r>
            <a:r>
              <a:rPr lang="en-IN" sz="1800" b="1" dirty="0"/>
              <a:t>we are running our </a:t>
            </a:r>
            <a:r>
              <a:rPr lang="en-IN" sz="1800" b="1" dirty="0" err="1"/>
              <a:t>center</a:t>
            </a:r>
            <a:r>
              <a:rPr lang="en-IN" sz="1800" b="1" dirty="0"/>
              <a:t> coordinates prediction through a sigmoid function. This forces the value of the output to be between 0 and 1</a:t>
            </a:r>
            <a:br>
              <a:rPr lang="en-IN" sz="1800" b="1" dirty="0"/>
            </a:br>
            <a:endParaRPr lang="en-IN" sz="1800" b="1" dirty="0"/>
          </a:p>
        </p:txBody>
      </p:sp>
      <p:pic>
        <p:nvPicPr>
          <p:cNvPr id="4" name="Content Placeholder 3"/>
          <p:cNvPicPr>
            <a:picLocks noGrp="1" noChangeAspect="1"/>
          </p:cNvPicPr>
          <p:nvPr>
            <p:ph idx="1"/>
          </p:nvPr>
        </p:nvPicPr>
        <p:blipFill>
          <a:blip r:embed="rId3"/>
          <a:stretch>
            <a:fillRect/>
          </a:stretch>
        </p:blipFill>
        <p:spPr>
          <a:xfrm>
            <a:off x="3095482" y="0"/>
            <a:ext cx="5384971" cy="3274419"/>
          </a:xfrm>
          <a:prstGeom prst="rect">
            <a:avLst/>
          </a:prstGeom>
        </p:spPr>
      </p:pic>
      <p:sp>
        <p:nvSpPr>
          <p:cNvPr id="6" name="TextBox 5"/>
          <p:cNvSpPr txBox="1"/>
          <p:nvPr/>
        </p:nvSpPr>
        <p:spPr>
          <a:xfrm>
            <a:off x="138457" y="4734342"/>
            <a:ext cx="4031891" cy="2123658"/>
          </a:xfrm>
          <a:prstGeom prst="rect">
            <a:avLst/>
          </a:prstGeom>
          <a:noFill/>
        </p:spPr>
        <p:txBody>
          <a:bodyPr wrap="square" rtlCol="0">
            <a:spAutoFit/>
          </a:bodyPr>
          <a:lstStyle/>
          <a:p>
            <a:r>
              <a:rPr lang="en-IN" sz="1600" dirty="0" smtClean="0">
                <a:solidFill>
                  <a:srgbClr val="FF0000"/>
                </a:solidFill>
              </a:rPr>
              <a:t>2.)     Dimensions </a:t>
            </a:r>
            <a:r>
              <a:rPr lang="en-IN" sz="1600" dirty="0">
                <a:solidFill>
                  <a:srgbClr val="FF0000"/>
                </a:solidFill>
              </a:rPr>
              <a:t>of the Bounding Box</a:t>
            </a:r>
          </a:p>
          <a:p>
            <a:endParaRPr lang="en-IN" sz="1600" dirty="0" smtClean="0"/>
          </a:p>
          <a:p>
            <a:r>
              <a:rPr lang="en-IN" sz="1600" dirty="0" smtClean="0"/>
              <a:t>The </a:t>
            </a:r>
            <a:r>
              <a:rPr lang="en-IN" sz="1600" dirty="0"/>
              <a:t>dimensions of the bounding box are predicted by applying a log-space transform to the output and then multiplying with an anchor.</a:t>
            </a:r>
          </a:p>
          <a:p>
            <a:r>
              <a:rPr lang="en-IN" dirty="0" smtClean="0">
                <a:effectLst/>
              </a:rPr>
              <a:t/>
            </a:r>
            <a:br>
              <a:rPr lang="en-IN" dirty="0" smtClean="0">
                <a:effectLst/>
              </a:rPr>
            </a:br>
            <a:endParaRPr lang="en-IN" dirty="0"/>
          </a:p>
        </p:txBody>
      </p:sp>
      <p:sp>
        <p:nvSpPr>
          <p:cNvPr id="8" name="TextBox 7"/>
          <p:cNvSpPr txBox="1"/>
          <p:nvPr/>
        </p:nvSpPr>
        <p:spPr>
          <a:xfrm>
            <a:off x="8340695" y="418744"/>
            <a:ext cx="3623417" cy="3693319"/>
          </a:xfrm>
          <a:prstGeom prst="rect">
            <a:avLst/>
          </a:prstGeom>
          <a:noFill/>
        </p:spPr>
        <p:txBody>
          <a:bodyPr wrap="square" rtlCol="0">
            <a:spAutoFit/>
          </a:bodyPr>
          <a:lstStyle/>
          <a:p>
            <a:r>
              <a:rPr lang="en-IN" b="1" dirty="0" smtClean="0">
                <a:solidFill>
                  <a:srgbClr val="FF0000"/>
                </a:solidFill>
              </a:rPr>
              <a:t>3.) </a:t>
            </a:r>
            <a:r>
              <a:rPr lang="en-IN" b="1" dirty="0" err="1" smtClean="0">
                <a:solidFill>
                  <a:srgbClr val="FF0000"/>
                </a:solidFill>
              </a:rPr>
              <a:t>Objectness</a:t>
            </a:r>
            <a:r>
              <a:rPr lang="en-IN" b="1" dirty="0" smtClean="0">
                <a:solidFill>
                  <a:srgbClr val="FF0000"/>
                </a:solidFill>
              </a:rPr>
              <a:t> </a:t>
            </a:r>
            <a:r>
              <a:rPr lang="en-IN" b="1" dirty="0">
                <a:solidFill>
                  <a:srgbClr val="FF0000"/>
                </a:solidFill>
              </a:rPr>
              <a:t>Score</a:t>
            </a:r>
          </a:p>
          <a:p>
            <a:r>
              <a:rPr lang="en-IN" dirty="0"/>
              <a:t>Object score represents the probability that an object is contained inside a bounding box. It should be nearly 1 for the red and the </a:t>
            </a:r>
            <a:r>
              <a:rPr lang="en-IN" dirty="0" err="1"/>
              <a:t>neighboring</a:t>
            </a:r>
            <a:r>
              <a:rPr lang="en-IN" dirty="0"/>
              <a:t> grids, whereas almost 0 for, say, the grid at the corners.</a:t>
            </a:r>
          </a:p>
          <a:p>
            <a:endParaRPr lang="en-IN" dirty="0" smtClean="0"/>
          </a:p>
          <a:p>
            <a:r>
              <a:rPr lang="en-IN" dirty="0" smtClean="0"/>
              <a:t>The </a:t>
            </a:r>
            <a:r>
              <a:rPr lang="en-IN" dirty="0" err="1"/>
              <a:t>objectness</a:t>
            </a:r>
            <a:r>
              <a:rPr lang="en-IN" dirty="0"/>
              <a:t> score is also passed through a</a:t>
            </a:r>
            <a:r>
              <a:rPr lang="en-IN" b="1" dirty="0"/>
              <a:t> sigmoid</a:t>
            </a:r>
            <a:r>
              <a:rPr lang="en-IN" dirty="0"/>
              <a:t>, as it is to be interpreted as a probability.</a:t>
            </a:r>
          </a:p>
          <a:p>
            <a:endParaRPr lang="en-IN" dirty="0"/>
          </a:p>
        </p:txBody>
      </p:sp>
      <p:sp>
        <p:nvSpPr>
          <p:cNvPr id="9" name="TextBox 8"/>
          <p:cNvSpPr txBox="1"/>
          <p:nvPr/>
        </p:nvSpPr>
        <p:spPr>
          <a:xfrm>
            <a:off x="5409488" y="3948157"/>
            <a:ext cx="5024927" cy="1631216"/>
          </a:xfrm>
          <a:prstGeom prst="rect">
            <a:avLst/>
          </a:prstGeom>
          <a:noFill/>
        </p:spPr>
        <p:txBody>
          <a:bodyPr wrap="square" rtlCol="0">
            <a:spAutoFit/>
          </a:bodyPr>
          <a:lstStyle/>
          <a:p>
            <a:r>
              <a:rPr lang="en-IN" b="1" dirty="0" smtClean="0">
                <a:solidFill>
                  <a:srgbClr val="FF0000"/>
                </a:solidFill>
              </a:rPr>
              <a:t>4.) Class Prediction</a:t>
            </a:r>
            <a:r>
              <a:rPr lang="en-IN" dirty="0" smtClean="0">
                <a:solidFill>
                  <a:srgbClr val="FF0000"/>
                </a:solidFill>
              </a:rPr>
              <a:t> </a:t>
            </a:r>
          </a:p>
          <a:p>
            <a:endParaRPr lang="en-IN" sz="1000" dirty="0" smtClean="0"/>
          </a:p>
          <a:p>
            <a:r>
              <a:rPr lang="en-IN" dirty="0" smtClean="0"/>
              <a:t>Each box predicts the classes the bounding box may contain using </a:t>
            </a:r>
            <a:r>
              <a:rPr lang="en-IN" dirty="0" err="1" smtClean="0"/>
              <a:t>multilabel</a:t>
            </a:r>
            <a:r>
              <a:rPr lang="en-IN" dirty="0" smtClean="0"/>
              <a:t> classification.</a:t>
            </a:r>
          </a:p>
          <a:p>
            <a:r>
              <a:rPr lang="en-IN" dirty="0" smtClean="0"/>
              <a:t>--Sigmoid </a:t>
            </a:r>
          </a:p>
          <a:p>
            <a:r>
              <a:rPr lang="en-IN" dirty="0" smtClean="0"/>
              <a:t>-- Binary loss function</a:t>
            </a:r>
            <a:endParaRPr lang="en-IN" dirty="0"/>
          </a:p>
        </p:txBody>
      </p:sp>
      <p:sp>
        <p:nvSpPr>
          <p:cNvPr id="10" name="TextBox 9"/>
          <p:cNvSpPr txBox="1"/>
          <p:nvPr/>
        </p:nvSpPr>
        <p:spPr>
          <a:xfrm>
            <a:off x="138457" y="136733"/>
            <a:ext cx="3305498" cy="646331"/>
          </a:xfrm>
          <a:prstGeom prst="rect">
            <a:avLst/>
          </a:prstGeom>
          <a:noFill/>
        </p:spPr>
        <p:txBody>
          <a:bodyPr wrap="square" rtlCol="0">
            <a:spAutoFit/>
          </a:bodyPr>
          <a:lstStyle/>
          <a:p>
            <a:r>
              <a:rPr lang="en-IN" b="1" dirty="0"/>
              <a:t>Dimensions of the Bounding Box</a:t>
            </a:r>
          </a:p>
          <a:p>
            <a:endParaRPr lang="en-IN" dirty="0"/>
          </a:p>
        </p:txBody>
      </p:sp>
    </p:spTree>
    <p:extLst>
      <p:ext uri="{BB962C8B-B14F-4D97-AF65-F5344CB8AC3E}">
        <p14:creationId xmlns:p14="http://schemas.microsoft.com/office/powerpoint/2010/main" val="137593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913120" cy="1325563"/>
          </a:xfrm>
        </p:spPr>
        <p:txBody>
          <a:bodyPr>
            <a:normAutofit fontScale="90000"/>
          </a:bodyPr>
          <a:lstStyle/>
          <a:p>
            <a:r>
              <a:rPr lang="en-IN" sz="2700" b="1" dirty="0">
                <a:solidFill>
                  <a:srgbClr val="00B0F0"/>
                </a:solidFill>
              </a:rPr>
              <a:t>Prediction across different scales.</a:t>
            </a:r>
            <a:br>
              <a:rPr lang="en-IN" sz="2700" b="1" dirty="0">
                <a:solidFill>
                  <a:srgbClr val="00B0F0"/>
                </a:solidFill>
              </a:rPr>
            </a:br>
            <a:r>
              <a:rPr lang="en-IN" sz="2700" b="1" dirty="0" smtClean="0">
                <a:solidFill>
                  <a:srgbClr val="00B0F0"/>
                </a:solidFill>
              </a:rPr>
              <a:t/>
            </a:r>
            <a:br>
              <a:rPr lang="en-IN" sz="2700" b="1" dirty="0" smtClean="0">
                <a:solidFill>
                  <a:srgbClr val="00B0F0"/>
                </a:solidFill>
              </a:rPr>
            </a:br>
            <a:r>
              <a:rPr lang="en-IN" sz="1400" dirty="0" smtClean="0"/>
              <a:t>YOLO </a:t>
            </a:r>
            <a:r>
              <a:rPr lang="en-IN" sz="1400" dirty="0"/>
              <a:t>v3 makes prediction across 3 different scales. The detection layer is used make detection at feature maps of three different sizes, having </a:t>
            </a:r>
            <a:r>
              <a:rPr lang="en-IN" sz="1400" b="1" dirty="0"/>
              <a:t>strides 32, 16, 8</a:t>
            </a:r>
            <a:r>
              <a:rPr lang="en-IN" sz="1400" dirty="0"/>
              <a:t> respectively. This means, with an input of </a:t>
            </a:r>
            <a:r>
              <a:rPr lang="en-IN" sz="1400" dirty="0" smtClean="0"/>
              <a:t/>
            </a:r>
            <a:br>
              <a:rPr lang="en-IN" sz="1400" dirty="0" smtClean="0"/>
            </a:br>
            <a:r>
              <a:rPr lang="en-IN" sz="1400" b="1" dirty="0" smtClean="0"/>
              <a:t>416 </a:t>
            </a:r>
            <a:r>
              <a:rPr lang="en-IN" sz="1400" b="1" dirty="0"/>
              <a:t>x 416</a:t>
            </a:r>
            <a:r>
              <a:rPr lang="en-IN" sz="1400" dirty="0"/>
              <a:t>, we make detections on scales </a:t>
            </a:r>
            <a:r>
              <a:rPr lang="en-IN" sz="1400" b="1" dirty="0"/>
              <a:t>13 x 13, 26 x 26 and 52 x 52.</a:t>
            </a:r>
            <a:br>
              <a:rPr lang="en-IN" sz="1400" b="1" dirty="0"/>
            </a:br>
            <a:endParaRPr lang="en-IN" sz="1400" b="1" dirty="0"/>
          </a:p>
        </p:txBody>
      </p:sp>
      <p:sp>
        <p:nvSpPr>
          <p:cNvPr id="3" name="Content Placeholder 2"/>
          <p:cNvSpPr>
            <a:spLocks noGrp="1"/>
          </p:cNvSpPr>
          <p:nvPr>
            <p:ph idx="1"/>
          </p:nvPr>
        </p:nvSpPr>
        <p:spPr>
          <a:xfrm>
            <a:off x="555476" y="2579300"/>
            <a:ext cx="5940308" cy="3223294"/>
          </a:xfrm>
        </p:spPr>
        <p:txBody>
          <a:bodyPr>
            <a:normAutofit/>
          </a:bodyPr>
          <a:lstStyle/>
          <a:p>
            <a:endParaRPr lang="en-IN" sz="1600" b="1" dirty="0" smtClean="0"/>
          </a:p>
          <a:p>
            <a:r>
              <a:rPr lang="en-IN" sz="1600" b="1" dirty="0" smtClean="0">
                <a:solidFill>
                  <a:schemeClr val="accent2"/>
                </a:solidFill>
              </a:rPr>
              <a:t>Output Processing</a:t>
            </a:r>
            <a:br>
              <a:rPr lang="en-IN" sz="1600" b="1" dirty="0" smtClean="0">
                <a:solidFill>
                  <a:schemeClr val="accent2"/>
                </a:solidFill>
              </a:rPr>
            </a:br>
            <a:endParaRPr lang="en-IN" sz="1600" b="1" dirty="0" smtClean="0">
              <a:solidFill>
                <a:schemeClr val="accent2"/>
              </a:solidFill>
            </a:endParaRPr>
          </a:p>
          <a:p>
            <a:pPr marL="0" indent="0">
              <a:buNone/>
            </a:pPr>
            <a:r>
              <a:rPr lang="en-IN" sz="1600" dirty="0" smtClean="0"/>
              <a:t>For an image of size 416 x 416, YOLO predicts </a:t>
            </a:r>
          </a:p>
          <a:p>
            <a:pPr marL="0" indent="0">
              <a:buNone/>
            </a:pPr>
            <a:r>
              <a:rPr lang="en-IN" sz="1600" dirty="0" smtClean="0"/>
              <a:t>((52 x 52) + (26 x 26) + 13 x 13)) x 3 = </a:t>
            </a:r>
            <a:r>
              <a:rPr lang="en-IN" sz="1600" b="1" dirty="0" smtClean="0"/>
              <a:t>10647 bounding boxes</a:t>
            </a:r>
            <a:r>
              <a:rPr lang="en-IN" sz="1600" dirty="0" smtClean="0"/>
              <a:t>. However, in case of our image, there’s only one object, a dog. </a:t>
            </a:r>
          </a:p>
          <a:p>
            <a:pPr marL="0" indent="0">
              <a:buNone/>
            </a:pPr>
            <a:endParaRPr lang="en-IN" sz="1600" dirty="0"/>
          </a:p>
          <a:p>
            <a:r>
              <a:rPr lang="en-IN" sz="1600" dirty="0" smtClean="0"/>
              <a:t>How do we reduce the detections from </a:t>
            </a:r>
            <a:r>
              <a:rPr lang="en-IN" sz="1600" b="1" dirty="0" smtClean="0"/>
              <a:t>10647 to 1</a:t>
            </a:r>
            <a:r>
              <a:rPr lang="en-IN" sz="1600" dirty="0" smtClean="0"/>
              <a:t>?</a:t>
            </a:r>
            <a:endParaRPr lang="en-IN" sz="1600" dirty="0"/>
          </a:p>
        </p:txBody>
      </p:sp>
      <p:pic>
        <p:nvPicPr>
          <p:cNvPr id="4" name="Picture 3"/>
          <p:cNvPicPr>
            <a:picLocks noChangeAspect="1"/>
          </p:cNvPicPr>
          <p:nvPr/>
        </p:nvPicPr>
        <p:blipFill>
          <a:blip r:embed="rId2"/>
          <a:stretch>
            <a:fillRect/>
          </a:stretch>
        </p:blipFill>
        <p:spPr>
          <a:xfrm>
            <a:off x="6495784" y="222190"/>
            <a:ext cx="5622153" cy="6340979"/>
          </a:xfrm>
          <a:prstGeom prst="rect">
            <a:avLst/>
          </a:prstGeom>
        </p:spPr>
      </p:pic>
    </p:spTree>
    <p:extLst>
      <p:ext uri="{BB962C8B-B14F-4D97-AF65-F5344CB8AC3E}">
        <p14:creationId xmlns:p14="http://schemas.microsoft.com/office/powerpoint/2010/main" val="48725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756"/>
            <a:ext cx="10515600" cy="839832"/>
          </a:xfrm>
        </p:spPr>
        <p:txBody>
          <a:bodyPr>
            <a:noAutofit/>
          </a:bodyPr>
          <a:lstStyle/>
          <a:p>
            <a:pPr marL="285750" indent="-285750">
              <a:buFont typeface="Arial" panose="020B0604020202020204" pitchFamily="34" charset="0"/>
              <a:buChar char="•"/>
            </a:pPr>
            <a:r>
              <a:rPr lang="en-IN" sz="1600" b="1" dirty="0" err="1" smtClean="0"/>
              <a:t>Thresholding</a:t>
            </a:r>
            <a:r>
              <a:rPr lang="en-IN" sz="1600" b="1" dirty="0" smtClean="0"/>
              <a:t> by Object Confidence</a:t>
            </a:r>
            <a:br>
              <a:rPr lang="en-IN" sz="1600" b="1" dirty="0" smtClean="0"/>
            </a:br>
            <a:r>
              <a:rPr lang="en-IN" sz="1600" b="1" dirty="0" smtClean="0"/>
              <a:t> </a:t>
            </a:r>
            <a:r>
              <a:rPr lang="en-IN" sz="1400" dirty="0" smtClean="0"/>
              <a:t>First, we filter boxes based on their </a:t>
            </a:r>
            <a:r>
              <a:rPr lang="en-IN" sz="1400" dirty="0" err="1" smtClean="0"/>
              <a:t>objectness</a:t>
            </a:r>
            <a:r>
              <a:rPr lang="en-IN" sz="1400" dirty="0" smtClean="0"/>
              <a:t> score. Generally, boxes having scores below a threshold are ignored.</a:t>
            </a:r>
            <a:br>
              <a:rPr lang="en-IN" sz="1400" dirty="0" smtClean="0"/>
            </a:br>
            <a:r>
              <a:rPr lang="en-IN" sz="1600" dirty="0"/>
              <a:t/>
            </a:r>
            <a:br>
              <a:rPr lang="en-IN" sz="1600" dirty="0"/>
            </a:br>
            <a:endParaRPr lang="en-IN" sz="1800" dirty="0"/>
          </a:p>
        </p:txBody>
      </p:sp>
      <p:sp>
        <p:nvSpPr>
          <p:cNvPr id="3" name="Content Placeholder 2"/>
          <p:cNvSpPr>
            <a:spLocks noGrp="1"/>
          </p:cNvSpPr>
          <p:nvPr>
            <p:ph idx="1"/>
          </p:nvPr>
        </p:nvSpPr>
        <p:spPr>
          <a:xfrm>
            <a:off x="838200" y="649480"/>
            <a:ext cx="10515600" cy="5527483"/>
          </a:xfrm>
        </p:spPr>
        <p:txBody>
          <a:bodyPr>
            <a:normAutofit/>
          </a:bodyPr>
          <a:lstStyle/>
          <a:p>
            <a:r>
              <a:rPr lang="en-IN" sz="1400" b="1" dirty="0" smtClean="0"/>
              <a:t>  Non-maximum </a:t>
            </a:r>
            <a:r>
              <a:rPr lang="en-IN" sz="1400" b="1" dirty="0"/>
              <a:t>Suppression</a:t>
            </a:r>
            <a:br>
              <a:rPr lang="en-IN" sz="1400" b="1" dirty="0"/>
            </a:br>
            <a:r>
              <a:rPr lang="en-IN" sz="1400" b="1" dirty="0" smtClean="0"/>
              <a:t>  </a:t>
            </a:r>
            <a:r>
              <a:rPr lang="en-IN" sz="1400" dirty="0" smtClean="0"/>
              <a:t>NMS </a:t>
            </a:r>
            <a:r>
              <a:rPr lang="en-IN" sz="1400" dirty="0"/>
              <a:t>intends to cure the problem of multiple detections of the same image. For example, all the 3 bounding boxes of the red grid cell may </a:t>
            </a:r>
            <a:r>
              <a:rPr lang="en-IN" sz="1400" dirty="0" smtClean="0"/>
              <a:t>    detect </a:t>
            </a:r>
            <a:r>
              <a:rPr lang="en-IN" sz="1400" dirty="0"/>
              <a:t>a box or the adjacent cells may detect the same object.</a:t>
            </a:r>
          </a:p>
          <a:p>
            <a:endParaRPr lang="en-IN" sz="2000" b="1" dirty="0"/>
          </a:p>
        </p:txBody>
      </p:sp>
      <p:pic>
        <p:nvPicPr>
          <p:cNvPr id="4" name="Picture 3"/>
          <p:cNvPicPr>
            <a:picLocks noChangeAspect="1"/>
          </p:cNvPicPr>
          <p:nvPr/>
        </p:nvPicPr>
        <p:blipFill>
          <a:blip r:embed="rId2"/>
          <a:stretch>
            <a:fillRect/>
          </a:stretch>
        </p:blipFill>
        <p:spPr>
          <a:xfrm>
            <a:off x="264921" y="1347758"/>
            <a:ext cx="3495229" cy="2658760"/>
          </a:xfrm>
          <a:prstGeom prst="rect">
            <a:avLst/>
          </a:prstGeom>
        </p:spPr>
      </p:pic>
      <p:pic>
        <p:nvPicPr>
          <p:cNvPr id="5" name="Picture 4"/>
          <p:cNvPicPr>
            <a:picLocks noChangeAspect="1"/>
          </p:cNvPicPr>
          <p:nvPr/>
        </p:nvPicPr>
        <p:blipFill>
          <a:blip r:embed="rId3"/>
          <a:stretch>
            <a:fillRect/>
          </a:stretch>
        </p:blipFill>
        <p:spPr>
          <a:xfrm>
            <a:off x="4905286" y="1610980"/>
            <a:ext cx="6348811" cy="5080377"/>
          </a:xfrm>
          <a:prstGeom prst="rect">
            <a:avLst/>
          </a:prstGeom>
        </p:spPr>
      </p:pic>
      <p:pic>
        <p:nvPicPr>
          <p:cNvPr id="6" name="Picture 5"/>
          <p:cNvPicPr>
            <a:picLocks noChangeAspect="1"/>
          </p:cNvPicPr>
          <p:nvPr/>
        </p:nvPicPr>
        <p:blipFill>
          <a:blip r:embed="rId4"/>
          <a:stretch>
            <a:fillRect/>
          </a:stretch>
        </p:blipFill>
        <p:spPr>
          <a:xfrm>
            <a:off x="136110" y="4006518"/>
            <a:ext cx="3752850" cy="3028950"/>
          </a:xfrm>
          <a:prstGeom prst="rect">
            <a:avLst/>
          </a:prstGeom>
        </p:spPr>
      </p:pic>
    </p:spTree>
    <p:extLst>
      <p:ext uri="{BB962C8B-B14F-4D97-AF65-F5344CB8AC3E}">
        <p14:creationId xmlns:p14="http://schemas.microsoft.com/office/powerpoint/2010/main" val="79387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644"/>
            <a:ext cx="10515600" cy="1495515"/>
          </a:xfrm>
        </p:spPr>
        <p:txBody>
          <a:bodyPr>
            <a:normAutofit fontScale="90000"/>
          </a:bodyPr>
          <a:lstStyle/>
          <a:p>
            <a:r>
              <a:rPr lang="en-IN" sz="1800" dirty="0" smtClean="0"/>
              <a:t/>
            </a:r>
            <a:br>
              <a:rPr lang="en-IN" sz="1800" dirty="0" smtClean="0"/>
            </a:br>
            <a:r>
              <a:rPr lang="en-IN" sz="1800" dirty="0" smtClean="0"/>
              <a:t/>
            </a:r>
            <a:br>
              <a:rPr lang="en-IN" sz="1800" dirty="0" smtClean="0"/>
            </a:br>
            <a:r>
              <a:rPr lang="en-IN" sz="1800" dirty="0"/>
              <a:t/>
            </a:r>
            <a:br>
              <a:rPr lang="en-IN" sz="1800" dirty="0"/>
            </a:br>
            <a:r>
              <a:rPr lang="en-IN" sz="1800" dirty="0" smtClean="0"/>
              <a:t/>
            </a:r>
            <a:br>
              <a:rPr lang="en-IN" sz="1800" dirty="0" smtClean="0"/>
            </a:br>
            <a:r>
              <a:rPr lang="en-IN" sz="3100" b="1" dirty="0" smtClean="0">
                <a:solidFill>
                  <a:schemeClr val="accent5">
                    <a:lumMod val="50000"/>
                  </a:schemeClr>
                </a:solidFill>
              </a:rPr>
              <a:t>YOLO </a:t>
            </a:r>
            <a:r>
              <a:rPr lang="en-IN" sz="3100" b="1" dirty="0">
                <a:solidFill>
                  <a:schemeClr val="accent5">
                    <a:lumMod val="50000"/>
                  </a:schemeClr>
                </a:solidFill>
              </a:rPr>
              <a:t>v3 from scratch in </a:t>
            </a:r>
            <a:r>
              <a:rPr lang="en-IN" sz="3100" b="1" dirty="0" err="1">
                <a:solidFill>
                  <a:schemeClr val="accent5">
                    <a:lumMod val="50000"/>
                  </a:schemeClr>
                </a:solidFill>
              </a:rPr>
              <a:t>PyTorch</a:t>
            </a:r>
            <a:r>
              <a:rPr lang="en-IN" sz="3100" b="1" dirty="0"/>
              <a:t/>
            </a:r>
            <a:br>
              <a:rPr lang="en-IN" sz="3100" b="1" dirty="0"/>
            </a:br>
            <a:r>
              <a:rPr lang="en-IN" sz="1800" dirty="0" smtClean="0"/>
              <a:t>Part </a:t>
            </a:r>
            <a:r>
              <a:rPr lang="en-IN" sz="1800" dirty="0" smtClean="0">
                <a:hlinkClick r:id="rId2"/>
              </a:rPr>
              <a:t>1 : Creating the layers of the network architecture</a:t>
            </a:r>
            <a:r>
              <a:rPr lang="en-IN" sz="1800" dirty="0" smtClean="0"/>
              <a:t/>
            </a:r>
            <a:br>
              <a:rPr lang="en-IN" sz="1800" dirty="0" smtClean="0"/>
            </a:br>
            <a:r>
              <a:rPr lang="en-IN" sz="1800" dirty="0" smtClean="0"/>
              <a:t/>
            </a:r>
            <a:br>
              <a:rPr lang="en-IN" sz="1800" dirty="0" smtClean="0"/>
            </a:br>
            <a:r>
              <a:rPr lang="en-IN" sz="1800" dirty="0" smtClean="0"/>
              <a:t>Part</a:t>
            </a:r>
            <a:r>
              <a:rPr lang="en-IN" sz="1800" dirty="0" smtClean="0">
                <a:hlinkClick r:id="rId3"/>
              </a:rPr>
              <a:t> 2 : Implementing the </a:t>
            </a:r>
            <a:r>
              <a:rPr lang="en-IN" sz="1800" dirty="0" err="1" smtClean="0">
                <a:hlinkClick r:id="rId3"/>
              </a:rPr>
              <a:t>the</a:t>
            </a:r>
            <a:r>
              <a:rPr lang="en-IN" sz="1800" dirty="0" smtClean="0">
                <a:hlinkClick r:id="rId3"/>
              </a:rPr>
              <a:t> forward pass of the network</a:t>
            </a:r>
            <a:r>
              <a:rPr lang="en-IN" sz="1800" dirty="0" smtClean="0"/>
              <a:t/>
            </a:r>
            <a:br>
              <a:rPr lang="en-IN" sz="1800" dirty="0" smtClean="0"/>
            </a:br>
            <a:r>
              <a:rPr lang="en-IN" sz="1800" dirty="0"/>
              <a:t/>
            </a:r>
            <a:br>
              <a:rPr lang="en-IN" sz="1800" dirty="0"/>
            </a:br>
            <a:r>
              <a:rPr lang="en-IN" sz="1800" dirty="0" smtClean="0"/>
              <a:t>Part</a:t>
            </a:r>
            <a:r>
              <a:rPr lang="en-IN" sz="1800" dirty="0" smtClean="0">
                <a:hlinkClick r:id="rId4"/>
              </a:rPr>
              <a:t> 3 : </a:t>
            </a:r>
            <a:r>
              <a:rPr lang="en-IN" sz="1800" dirty="0" err="1" smtClean="0">
                <a:hlinkClick r:id="rId4"/>
              </a:rPr>
              <a:t>Objectness</a:t>
            </a:r>
            <a:r>
              <a:rPr lang="en-IN" sz="1800" dirty="0" smtClean="0">
                <a:hlinkClick r:id="rId4"/>
              </a:rPr>
              <a:t> score </a:t>
            </a:r>
            <a:r>
              <a:rPr lang="en-IN" sz="1800" dirty="0" err="1" smtClean="0">
                <a:hlinkClick r:id="rId4"/>
              </a:rPr>
              <a:t>thresholding</a:t>
            </a:r>
            <a:r>
              <a:rPr lang="en-IN" sz="1800" dirty="0" smtClean="0">
                <a:hlinkClick r:id="rId4"/>
              </a:rPr>
              <a:t> and Non-maximum suppression</a:t>
            </a:r>
            <a:r>
              <a:rPr lang="en-IN" sz="1800" dirty="0" smtClean="0"/>
              <a:t/>
            </a:r>
            <a:br>
              <a:rPr lang="en-IN" sz="1800" dirty="0" smtClean="0"/>
            </a:br>
            <a:r>
              <a:rPr lang="en-IN" sz="1800" dirty="0" smtClean="0"/>
              <a:t/>
            </a:r>
            <a:br>
              <a:rPr lang="en-IN" sz="1800" dirty="0" smtClean="0"/>
            </a:br>
            <a:r>
              <a:rPr lang="en-IN" sz="1800" dirty="0" smtClean="0"/>
              <a:t>Part</a:t>
            </a:r>
            <a:r>
              <a:rPr lang="en-IN" sz="1800" dirty="0" smtClean="0">
                <a:hlinkClick r:id="rId5"/>
              </a:rPr>
              <a:t> 4 : Designing the input and the output pipelines</a:t>
            </a:r>
            <a:r>
              <a:rPr lang="en-IN" sz="1800" dirty="0" smtClean="0"/>
              <a:t/>
            </a:r>
            <a:br>
              <a:rPr lang="en-IN" sz="1800" dirty="0" smtClean="0"/>
            </a:br>
            <a:endParaRPr lang="en-IN" sz="1800" dirty="0"/>
          </a:p>
        </p:txBody>
      </p:sp>
      <p:cxnSp>
        <p:nvCxnSpPr>
          <p:cNvPr id="7" name="Straight Connector 6"/>
          <p:cNvCxnSpPr/>
          <p:nvPr/>
        </p:nvCxnSpPr>
        <p:spPr>
          <a:xfrm flipV="1">
            <a:off x="717847" y="2580830"/>
            <a:ext cx="10635953" cy="68366"/>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a:stretch>
            <a:fillRect/>
          </a:stretch>
        </p:blipFill>
        <p:spPr>
          <a:xfrm>
            <a:off x="7244563" y="370763"/>
            <a:ext cx="4505325" cy="5962650"/>
          </a:xfrm>
          <a:prstGeom prst="rect">
            <a:avLst/>
          </a:prstGeom>
        </p:spPr>
      </p:pic>
      <p:pic>
        <p:nvPicPr>
          <p:cNvPr id="4" name="Picture 3"/>
          <p:cNvPicPr>
            <a:picLocks noChangeAspect="1"/>
          </p:cNvPicPr>
          <p:nvPr/>
        </p:nvPicPr>
        <p:blipFill>
          <a:blip r:embed="rId7"/>
          <a:stretch>
            <a:fillRect/>
          </a:stretch>
        </p:blipFill>
        <p:spPr>
          <a:xfrm>
            <a:off x="838200" y="2394756"/>
            <a:ext cx="4583583" cy="4399151"/>
          </a:xfrm>
          <a:prstGeom prst="rect">
            <a:avLst/>
          </a:prstGeom>
        </p:spPr>
      </p:pic>
      <p:sp>
        <p:nvSpPr>
          <p:cNvPr id="3" name="TextBox 2"/>
          <p:cNvSpPr txBox="1"/>
          <p:nvPr/>
        </p:nvSpPr>
        <p:spPr>
          <a:xfrm>
            <a:off x="5416086" y="5880486"/>
            <a:ext cx="1594314" cy="369332"/>
          </a:xfrm>
          <a:prstGeom prst="rect">
            <a:avLst/>
          </a:prstGeom>
          <a:noFill/>
        </p:spPr>
        <p:txBody>
          <a:bodyPr wrap="square" rtlCol="0">
            <a:spAutoFit/>
          </a:bodyPr>
          <a:lstStyle/>
          <a:p>
            <a:r>
              <a:rPr lang="en-IN" dirty="0" smtClean="0"/>
              <a:t>Darknet-19</a:t>
            </a:r>
            <a:endParaRPr lang="en-IN" dirty="0"/>
          </a:p>
        </p:txBody>
      </p:sp>
    </p:spTree>
    <p:extLst>
      <p:ext uri="{BB962C8B-B14F-4D97-AF65-F5344CB8AC3E}">
        <p14:creationId xmlns:p14="http://schemas.microsoft.com/office/powerpoint/2010/main" val="385489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098" y="-415718"/>
            <a:ext cx="5743575" cy="3990975"/>
          </a:xfrm>
          <a:prstGeom prst="rect">
            <a:avLst/>
          </a:prstGeom>
        </p:spPr>
      </p:pic>
      <p:pic>
        <p:nvPicPr>
          <p:cNvPr id="6" name="Picture 5"/>
          <p:cNvPicPr>
            <a:picLocks noChangeAspect="1"/>
          </p:cNvPicPr>
          <p:nvPr/>
        </p:nvPicPr>
        <p:blipFill>
          <a:blip r:embed="rId3"/>
          <a:stretch>
            <a:fillRect/>
          </a:stretch>
        </p:blipFill>
        <p:spPr>
          <a:xfrm>
            <a:off x="1805415" y="3575257"/>
            <a:ext cx="8096250" cy="3498480"/>
          </a:xfrm>
          <a:prstGeom prst="rect">
            <a:avLst/>
          </a:prstGeom>
        </p:spPr>
      </p:pic>
      <p:pic>
        <p:nvPicPr>
          <p:cNvPr id="7" name="Content Placeholder 12"/>
          <p:cNvPicPr>
            <a:picLocks noChangeAspect="1"/>
          </p:cNvPicPr>
          <p:nvPr/>
        </p:nvPicPr>
        <p:blipFill>
          <a:blip r:embed="rId4"/>
          <a:stretch>
            <a:fillRect/>
          </a:stretch>
        </p:blipFill>
        <p:spPr>
          <a:xfrm>
            <a:off x="5869573" y="184666"/>
            <a:ext cx="5417960" cy="4020796"/>
          </a:xfrm>
          <a:prstGeom prst="rect">
            <a:avLst/>
          </a:prstGeom>
        </p:spPr>
      </p:pic>
      <p:sp>
        <p:nvSpPr>
          <p:cNvPr id="8" name="TextBox 7"/>
          <p:cNvSpPr txBox="1"/>
          <p:nvPr/>
        </p:nvSpPr>
        <p:spPr>
          <a:xfrm>
            <a:off x="6168602" y="0"/>
            <a:ext cx="5118931" cy="369332"/>
          </a:xfrm>
          <a:prstGeom prst="rect">
            <a:avLst/>
          </a:prstGeom>
          <a:noFill/>
        </p:spPr>
        <p:txBody>
          <a:bodyPr wrap="square" rtlCol="0">
            <a:spAutoFit/>
          </a:bodyPr>
          <a:lstStyle/>
          <a:p>
            <a:r>
              <a:rPr lang="en-IN" dirty="0" smtClean="0"/>
              <a:t>Speed/</a:t>
            </a:r>
            <a:r>
              <a:rPr lang="en-IN" dirty="0" err="1" smtClean="0"/>
              <a:t>Accuray</a:t>
            </a:r>
            <a:r>
              <a:rPr lang="en-IN" dirty="0" smtClean="0"/>
              <a:t> – Made on AP(50) metric</a:t>
            </a:r>
            <a:endParaRPr lang="en-IN" dirty="0"/>
          </a:p>
        </p:txBody>
      </p:sp>
    </p:spTree>
    <p:extLst>
      <p:ext uri="{BB962C8B-B14F-4D97-AF65-F5344CB8AC3E}">
        <p14:creationId xmlns:p14="http://schemas.microsoft.com/office/powerpoint/2010/main" val="1379016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186" y="883558"/>
            <a:ext cx="6212792" cy="5461653"/>
          </a:xfrm>
          <a:prstGeom prst="rect">
            <a:avLst/>
          </a:prstGeom>
        </p:spPr>
      </p:pic>
      <p:sp>
        <p:nvSpPr>
          <p:cNvPr id="5" name="TextBox 4"/>
          <p:cNvSpPr txBox="1"/>
          <p:nvPr/>
        </p:nvSpPr>
        <p:spPr>
          <a:xfrm>
            <a:off x="2546646" y="517568"/>
            <a:ext cx="2187724" cy="369332"/>
          </a:xfrm>
          <a:prstGeom prst="rect">
            <a:avLst/>
          </a:prstGeom>
          <a:noFill/>
        </p:spPr>
        <p:txBody>
          <a:bodyPr wrap="square" rtlCol="0">
            <a:spAutoFit/>
          </a:bodyPr>
          <a:lstStyle/>
          <a:p>
            <a:r>
              <a:rPr lang="en-IN" dirty="0" smtClean="0"/>
              <a:t>Pascal VOC-2012</a:t>
            </a:r>
            <a:endParaRPr lang="en-IN" dirty="0"/>
          </a:p>
        </p:txBody>
      </p:sp>
      <p:sp>
        <p:nvSpPr>
          <p:cNvPr id="8" name="TextBox 7"/>
          <p:cNvSpPr txBox="1"/>
          <p:nvPr/>
        </p:nvSpPr>
        <p:spPr>
          <a:xfrm>
            <a:off x="-461473" y="-7999"/>
            <a:ext cx="3161943" cy="646331"/>
          </a:xfrm>
          <a:prstGeom prst="rect">
            <a:avLst/>
          </a:prstGeom>
          <a:noFill/>
        </p:spPr>
        <p:txBody>
          <a:bodyPr wrap="square" rtlCol="0">
            <a:spAutoFit/>
          </a:bodyPr>
          <a:lstStyle/>
          <a:p>
            <a:r>
              <a:rPr lang="en-IN" dirty="0" smtClean="0"/>
              <a:t>          </a:t>
            </a:r>
            <a:r>
              <a:rPr lang="en-IN" sz="3600" dirty="0" smtClean="0">
                <a:solidFill>
                  <a:srgbClr val="002060"/>
                </a:solidFill>
              </a:rPr>
              <a:t>Accuracy</a:t>
            </a:r>
            <a:endParaRPr lang="en-IN" sz="3600" dirty="0">
              <a:solidFill>
                <a:srgbClr val="002060"/>
              </a:solidFill>
            </a:endParaRPr>
          </a:p>
        </p:txBody>
      </p:sp>
      <p:sp>
        <p:nvSpPr>
          <p:cNvPr id="10" name="TextBox 9"/>
          <p:cNvSpPr txBox="1"/>
          <p:nvPr/>
        </p:nvSpPr>
        <p:spPr>
          <a:xfrm>
            <a:off x="8109959" y="453666"/>
            <a:ext cx="2230452" cy="369332"/>
          </a:xfrm>
          <a:prstGeom prst="rect">
            <a:avLst/>
          </a:prstGeom>
          <a:noFill/>
        </p:spPr>
        <p:txBody>
          <a:bodyPr wrap="square" rtlCol="0">
            <a:spAutoFit/>
          </a:bodyPr>
          <a:lstStyle/>
          <a:p>
            <a:r>
              <a:rPr lang="en-IN" dirty="0" smtClean="0"/>
              <a:t>MS COCO</a:t>
            </a:r>
            <a:endParaRPr lang="en-IN" dirty="0"/>
          </a:p>
        </p:txBody>
      </p:sp>
      <p:pic>
        <p:nvPicPr>
          <p:cNvPr id="11" name="Picture 10"/>
          <p:cNvPicPr>
            <a:picLocks noChangeAspect="1"/>
          </p:cNvPicPr>
          <p:nvPr/>
        </p:nvPicPr>
        <p:blipFill>
          <a:blip r:embed="rId3"/>
          <a:stretch>
            <a:fillRect/>
          </a:stretch>
        </p:blipFill>
        <p:spPr>
          <a:xfrm>
            <a:off x="6682812" y="883558"/>
            <a:ext cx="5264208" cy="5461653"/>
          </a:xfrm>
          <a:prstGeom prst="rect">
            <a:avLst/>
          </a:prstGeom>
        </p:spPr>
      </p:pic>
    </p:spTree>
    <p:extLst>
      <p:ext uri="{BB962C8B-B14F-4D97-AF65-F5344CB8AC3E}">
        <p14:creationId xmlns:p14="http://schemas.microsoft.com/office/powerpoint/2010/main" val="2259888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285</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 What is YOLO?  YOLO stands for You Only Look Once. It’s an object detector that uses features learned by a deep convolutional neural network to detect an object.  </vt:lpstr>
      <vt:lpstr>PowerPoint Presentation</vt:lpstr>
      <vt:lpstr>1.)     Center Coordinates – tx  , ty to bx ,by  Notice we are running our center coordinates prediction through a sigmoid function. This forces the value of the output to be between 0 and 1 </vt:lpstr>
      <vt:lpstr>Prediction across different scales.  YOLO v3 makes prediction across 3 different scales. The detection layer is used make detection at feature maps of three different sizes, having strides 32, 16, 8 respectively. This means, with an input of  416 x 416, we make detections on scales 13 x 13, 26 x 26 and 52 x 52. </vt:lpstr>
      <vt:lpstr>Thresholding by Object Confidence  First, we filter boxes based on their objectness score. Generally, boxes having scores below a threshold are ignored.  </vt:lpstr>
      <vt:lpstr>    YOLO v3 from scratch in PyTorch Part 1 : Creating the layers of the network architecture  Part 2 : Implementing the the forward pass of the network  Part 3 : Objectness score thresholding and Non-maximum suppression  Part 4 : Designing the input and the output pipelines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ESSD – Extend the shallow part of Single Shot MultiBox Detector via Convolutional Neural Network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BHARAT GIDDWANI</dc:creator>
  <cp:lastModifiedBy>BHARAT GIDDWANI</cp:lastModifiedBy>
  <cp:revision>23</cp:revision>
  <dcterms:created xsi:type="dcterms:W3CDTF">2018-06-11T15:36:15Z</dcterms:created>
  <dcterms:modified xsi:type="dcterms:W3CDTF">2018-06-12T09:00:01Z</dcterms:modified>
</cp:coreProperties>
</file>